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5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79" r:id="rId18"/>
    <p:sldId id="269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Audiowide" panose="02000503000000020004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EB Garamond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BbqmMvv/+X7MEbRWA2+nk6dD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0"/>
    <p:restoredTop sz="94704"/>
  </p:normalViewPr>
  <p:slideViewPr>
    <p:cSldViewPr snapToGrid="0" snapToObjects="1">
      <p:cViewPr varScale="1">
        <p:scale>
          <a:sx n="66" d="100"/>
          <a:sy n="66" d="100"/>
        </p:scale>
        <p:origin x="18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31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s-419" sz="6000" b="1" dirty="0"/>
              <a:t>Premios de alcance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6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2600" dirty="0" err="1"/>
              <a:t>Traducción</a:t>
            </a:r>
            <a:r>
              <a:rPr lang="en-US" sz="2600" dirty="0"/>
              <a:t> – Botrregos Jr. – FTC </a:t>
            </a:r>
            <a:r>
              <a:rPr lang="en-US" dirty="0"/>
              <a:t>7649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MX"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E5A17D-FD1C-D54B-83A4-2996495F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Crecimiento en equipo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A044-95F5-DC46-AB6F-97C8FF9C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0763" y="1479035"/>
            <a:ext cx="4682257" cy="5029199"/>
          </a:xfrm>
        </p:spPr>
        <p:txBody>
          <a:bodyPr>
            <a:normAutofit/>
          </a:bodyPr>
          <a:lstStyle/>
          <a:p>
            <a:r>
              <a:rPr lang="es-419" dirty="0">
                <a:sym typeface="Audiowide"/>
              </a:rPr>
              <a:t>Los equipos pueden enseñar claramente el reclutamiento exitoso de nuevos equipos, mentores, entrenadores y voluntariosque no estaban activos en la comunidad de STEM.</a:t>
            </a:r>
            <a:endParaRPr lang="en-US" dirty="0">
              <a:sym typeface="Audiowide"/>
            </a:endParaRPr>
          </a:p>
          <a:p>
            <a:pPr lvl="0"/>
            <a:r>
              <a:rPr lang="es-419" dirty="0">
                <a:sym typeface="Audiowide"/>
              </a:rPr>
              <a:t>Incrementa tu equipo</a:t>
            </a:r>
            <a:endParaRPr lang="en-US" dirty="0">
              <a:sym typeface="Audiowide"/>
            </a:endParaRPr>
          </a:p>
          <a:p>
            <a:pPr lvl="0"/>
            <a:r>
              <a:rPr lang="es-419" dirty="0">
                <a:sym typeface="Audiowide"/>
              </a:rPr>
              <a:t>Dejando un legado</a:t>
            </a:r>
            <a:endParaRPr lang="en-US" dirty="0">
              <a:sym typeface="Audiowide"/>
            </a:endParaRPr>
          </a:p>
          <a:p>
            <a:pPr lvl="0"/>
            <a:r>
              <a:rPr lang="es-419" dirty="0">
                <a:sym typeface="Audiowide"/>
              </a:rPr>
              <a:t>Tutoría de FLL</a:t>
            </a:r>
            <a:endParaRPr lang="en-US" dirty="0">
              <a:sym typeface="Audiowide"/>
            </a:endParaRPr>
          </a:p>
          <a:p>
            <a:pPr lvl="0"/>
            <a:r>
              <a:rPr lang="es-419" dirty="0">
                <a:sym typeface="Audiowide"/>
              </a:rPr>
              <a:t>Creciendo nuestro programa (Desde 2 equipos a 10+ y añadiendo potendiadores).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4" name="Google Shape;199;g82e7c3472f_0_94">
            <a:extLst>
              <a:ext uri="{FF2B5EF4-FFF2-40B4-BE49-F238E27FC236}">
                <a16:creationId xmlns:a16="http://schemas.microsoft.com/office/drawing/2014/main" id="{13ED4F0A-644A-8B43-8411-9E44A711B2BF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1" y="3324962"/>
            <a:ext cx="2375984" cy="31679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00;g82e7c3472f_0_94">
            <a:extLst>
              <a:ext uri="{FF2B5EF4-FFF2-40B4-BE49-F238E27FC236}">
                <a16:creationId xmlns:a16="http://schemas.microsoft.com/office/drawing/2014/main" id="{CC9BA1F9-3069-2D42-87F4-641234100FA9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2855" y="174854"/>
            <a:ext cx="1113910" cy="11139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201;g82e7c3472f_0_94">
            <a:extLst>
              <a:ext uri="{FF2B5EF4-FFF2-40B4-BE49-F238E27FC236}">
                <a16:creationId xmlns:a16="http://schemas.microsoft.com/office/drawing/2014/main" id="{5D7C9041-0522-5545-8596-29E2496C4543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75" y="1295171"/>
            <a:ext cx="2295509" cy="2936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000039-A2EF-3940-AC81-B40FB44921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17F57-7327-464D-B1A6-3BB50DB9E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6E920C-93D6-A04F-974D-E2160378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Tener una estructura del equipo clara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2F8E5-1E8D-D849-B77E-E7E3302F0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476206" cy="5029199"/>
          </a:xfrm>
        </p:spPr>
        <p:txBody>
          <a:bodyPr>
            <a:normAutofit/>
          </a:bodyPr>
          <a:lstStyle/>
          <a:p>
            <a:r>
              <a:rPr lang="es-419" dirty="0">
                <a:sym typeface="Audiowide"/>
              </a:rPr>
              <a:t>El equipo puede explicar las contribuciones de cada miembro del equipo y cómo éstas aplican al desempeño total del equipo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Presentaciones</a:t>
            </a:r>
            <a:endParaRPr lang="en-US" dirty="0">
              <a:sym typeface="Audiowide"/>
            </a:endParaRPr>
          </a:p>
          <a:p>
            <a:pPr lvl="2"/>
            <a:r>
              <a:rPr lang="es-419" dirty="0">
                <a:sym typeface="Audiowide"/>
              </a:rPr>
              <a:t>Prepararse para responder cualquier pregunta</a:t>
            </a:r>
            <a:endParaRPr lang="en-US" dirty="0">
              <a:sym typeface="Audiowide"/>
            </a:endParaRPr>
          </a:p>
          <a:p>
            <a:pPr lvl="2"/>
            <a:r>
              <a:rPr lang="es-419" dirty="0">
                <a:sym typeface="Audiowide"/>
              </a:rPr>
              <a:t>Ser memorizable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Teniendo una estructura clara del equipo 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Tomar fotos de cada miembro del equipo trabajando en el cuaderno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Firmar hojas en el cuaderno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4" name="Google Shape;209;g82e7c3472f_0_88">
            <a:extLst>
              <a:ext uri="{FF2B5EF4-FFF2-40B4-BE49-F238E27FC236}">
                <a16:creationId xmlns:a16="http://schemas.microsoft.com/office/drawing/2014/main" id="{1450EDB6-A07F-214B-9C21-569E9F8BDA68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11"/>
          <a:stretch/>
        </p:blipFill>
        <p:spPr>
          <a:xfrm>
            <a:off x="4672442" y="1921079"/>
            <a:ext cx="4542302" cy="24440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3A01C-773A-1E48-A53E-59BF29799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28F9-B7AC-EA4D-8784-EC0DF6F8C1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5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>
                <a:sym typeface="Audiowide"/>
              </a:rPr>
              <a:t>Definición de </a:t>
            </a:r>
            <a:r>
              <a:rPr lang="en-US" dirty="0">
                <a:sym typeface="Audiowide"/>
              </a:rPr>
              <a:t>Connect Award</a:t>
            </a:r>
            <a:r>
              <a:rPr lang="es-419" dirty="0">
                <a:sym typeface="Audiowide"/>
              </a:rPr>
              <a:t> (Premio  por conexión)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641566"/>
            <a:ext cx="2612570" cy="327877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Audiowide"/>
              </a:rPr>
              <a:t>Gracious Professionalism</a:t>
            </a:r>
            <a:r>
              <a:rPr lang="es-419" dirty="0">
                <a:sym typeface="Audiowide"/>
              </a:rPr>
              <a:t> (Profesionalismo amable)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Cuaderno de ingeniería</a:t>
            </a:r>
            <a:endParaRPr lang="en-US" dirty="0">
              <a:sym typeface="Audiowide"/>
            </a:endParaRPr>
          </a:p>
          <a:p>
            <a:r>
              <a:rPr lang="es-419" b="1" dirty="0">
                <a:sym typeface="Audiowide"/>
              </a:rPr>
              <a:t>Documentación</a:t>
            </a:r>
            <a:endParaRPr lang="en-US" b="1" dirty="0">
              <a:sym typeface="Audiowide"/>
            </a:endParaRPr>
          </a:p>
          <a:p>
            <a:r>
              <a:rPr lang="es-419" b="1" dirty="0">
                <a:sym typeface="Audiowide"/>
              </a:rPr>
              <a:t>Profesionales en comunidad </a:t>
            </a:r>
            <a:endParaRPr lang="en-US" b="1" dirty="0">
              <a:sym typeface="Audiowide"/>
            </a:endParaRPr>
          </a:p>
          <a:p>
            <a:r>
              <a:rPr lang="es-419" dirty="0">
                <a:sym typeface="Audiowide"/>
              </a:rPr>
              <a:t>Contribución 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Presentación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11" name="Google Shape;231;g82e7c3472f_0_123">
            <a:extLst>
              <a:ext uri="{FF2B5EF4-FFF2-40B4-BE49-F238E27FC236}">
                <a16:creationId xmlns:a16="http://schemas.microsoft.com/office/drawing/2014/main" id="{FF9BC8CB-C93F-B740-88F0-8A7BAE311E51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3" t="891" r="832"/>
          <a:stretch/>
        </p:blipFill>
        <p:spPr>
          <a:xfrm>
            <a:off x="2440847" y="1297149"/>
            <a:ext cx="6482173" cy="5037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1B9AB-9148-6E4D-A521-F065EBDC6C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B289B-8CA9-B846-A88E-744137A70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4BE0E-0FCC-7C44-9D9D-82EC72E05B63}"/>
              </a:ext>
            </a:extLst>
          </p:cNvPr>
          <p:cNvSpPr txBox="1"/>
          <p:nvPr/>
        </p:nvSpPr>
        <p:spPr>
          <a:xfrm>
            <a:off x="2443454" y="1600200"/>
            <a:ext cx="3238479" cy="47643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s-419" sz="1310" dirty="0"/>
              <a:t>Conectando los puntos entre comunidad, FIRST y la diversidad del mundo de ingeniería.</a:t>
            </a:r>
          </a:p>
          <a:p>
            <a:pPr algn="l"/>
            <a:endParaRPr lang="es-419" sz="1310" dirty="0"/>
          </a:p>
          <a:p>
            <a:pPr algn="l"/>
            <a:r>
              <a:rPr lang="es-419" sz="1310" dirty="0"/>
              <a:t>Este premio juzgado es entregado al equipo que más conecta con su comunidad local de ciencia, tecnología, ingeniería y matemáticas (STEM). Un verdadero equipo FIRST es más que una suma de sus partes y reconoce que incluyendo a su comunidad local de STEM juega una parte esencial en su trinfo. El recipiente de este premio es reconocido por ayudar a la comunidad a entender FIRST, FIRST Tech Challenge y al equipo mismo. El equipo que gane el Conect Award busca agresivamente y recluta ingenieros y explora las oportunidades disponibles en el mundo de ingeniería, ciencia y tecnología. Este equipo tiene un plan claro de Negocios o Estratégico y ha identificado los pasos para alcanzar sus metas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57987-0C34-C645-9F6C-FCF0C3EF4A2E}"/>
              </a:ext>
            </a:extLst>
          </p:cNvPr>
          <p:cNvSpPr txBox="1"/>
          <p:nvPr/>
        </p:nvSpPr>
        <p:spPr>
          <a:xfrm>
            <a:off x="5681933" y="1600200"/>
            <a:ext cx="3238479" cy="48028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s-419" sz="1270" dirty="0"/>
              <a:t>Criterios necesarios para el Conect Award: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70" dirty="0"/>
              <a:t>Equipo muestra respeto y profesionalismo amable a todos con los que se encuentran en el evento de FIRST Tech Challenge.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70" dirty="0"/>
              <a:t>Equipo debe de presentar un cuaderno de ingeniería. El cuaderno de ingeniería debe incluir un plan que identifica sus futuras metas y los pasos que tomarán para alcanzar esas metas. El plan podría incluir metas de donaciones, metas de sustentabilidad, cronogramas, outreach y metas de servicio social.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70" dirty="0">
                <a:sym typeface="Audiowide"/>
              </a:rPr>
              <a:t>Equipo proporciona ejemplos claros del desarrollo en persona o virtual con individuos en la comunidad de ingeniería, ciencia o tecnología.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sz="1270" dirty="0">
                <a:sym typeface="Audiowide"/>
              </a:rPr>
              <a:t>Equipo se compromete activamente con la comunidad de ingeniería para ayudarlos a entender FIRST, la tecnología de FIRST.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36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2F1AA-FED8-C648-81A7-27CD84D2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Criterios de Connect Award (Premio por conectar)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13B9D-EF12-E747-A01E-6525D4DCE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>
                <a:sym typeface="Audiowide"/>
              </a:rPr>
              <a:t>El equipo proporciona ejemplos claros del desarrollo en persona o virtual con individuos en la comunidad de ingeniería, ciencia o tecnología.</a:t>
            </a:r>
            <a:endParaRPr lang="en-US" dirty="0">
              <a:sym typeface="Audiowide"/>
            </a:endParaRPr>
          </a:p>
          <a:p>
            <a:pPr lvl="0"/>
            <a:r>
              <a:rPr lang="es-419" b="1" u="sng" dirty="0">
                <a:sym typeface="Audiowide"/>
              </a:rPr>
              <a:t>Elementos de calidad relevantes</a:t>
            </a:r>
            <a:r>
              <a:rPr lang="en-US" dirty="0">
                <a:sym typeface="Audiowide"/>
              </a:rPr>
              <a:t>: </a:t>
            </a:r>
          </a:p>
          <a:p>
            <a:pPr lvl="1"/>
            <a:r>
              <a:rPr lang="es-419" dirty="0">
                <a:sym typeface="Audiowide"/>
              </a:rPr>
              <a:t>Trabajo en equipo</a:t>
            </a:r>
            <a:r>
              <a:rPr lang="en-US" dirty="0">
                <a:sym typeface="Audiowide"/>
              </a:rPr>
              <a:t>;</a:t>
            </a:r>
            <a:r>
              <a:rPr lang="es-419" dirty="0">
                <a:sym typeface="Audiowide"/>
              </a:rPr>
              <a:t> Entusiasmo</a:t>
            </a:r>
            <a:r>
              <a:rPr lang="en-US" dirty="0">
                <a:sym typeface="Audiowide"/>
              </a:rPr>
              <a:t>;</a:t>
            </a:r>
            <a:r>
              <a:rPr lang="es-419" dirty="0">
                <a:sym typeface="Audiowide"/>
              </a:rPr>
              <a:t> Comunicación</a:t>
            </a:r>
            <a:r>
              <a:rPr lang="en-US" dirty="0">
                <a:sym typeface="Audiowide"/>
              </a:rPr>
              <a:t>; Outreach;</a:t>
            </a:r>
            <a:r>
              <a:rPr lang="es-419" dirty="0">
                <a:sym typeface="Audiowide"/>
              </a:rPr>
              <a:t> Plan de financiamiento</a:t>
            </a:r>
            <a:r>
              <a:rPr lang="en-US" dirty="0">
                <a:sym typeface="Audiowide"/>
              </a:rPr>
              <a:t>; </a:t>
            </a:r>
            <a:r>
              <a:rPr lang="es-419" dirty="0">
                <a:sym typeface="Audiowide"/>
              </a:rPr>
              <a:t>Redes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NO TENGAS MIEDO DE ALCANZAR</a:t>
            </a:r>
            <a:r>
              <a:rPr lang="en-US" dirty="0">
                <a:sym typeface="Audiowide"/>
              </a:rPr>
              <a:t>!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B706E-B649-8D41-B045-B9B0A60439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4C2F-A6D0-0440-ACFA-0809EC25CA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7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78C3C6D-C5AD-E74C-9B62-298A1FAB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Comprometer a la comunidad de ingeniería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5EB33-A504-F046-BA43-922C04618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87706" cy="5029199"/>
          </a:xfrm>
        </p:spPr>
        <p:txBody>
          <a:bodyPr>
            <a:normAutofit/>
          </a:bodyPr>
          <a:lstStyle/>
          <a:p>
            <a:r>
              <a:rPr lang="es-419" dirty="0">
                <a:sym typeface="Audiowide"/>
              </a:rPr>
              <a:t>El equipo se compromete activamente con la comunidad de ingeniería para ayudarlos a entender FIRST, la tecnología de FIRST. </a:t>
            </a:r>
          </a:p>
          <a:p>
            <a:r>
              <a:rPr lang="es-419" dirty="0">
                <a:sym typeface="Audiowide"/>
              </a:rPr>
              <a:t>Reto y el equipo en sí mismo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Tours</a:t>
            </a:r>
          </a:p>
          <a:p>
            <a:pPr lvl="1"/>
            <a:r>
              <a:rPr lang="es-419" dirty="0">
                <a:sym typeface="Audiowide"/>
              </a:rPr>
              <a:t>Aprendizaje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Mentores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4" name="Google Shape;250;g82e7c3472f_0_151">
            <a:extLst>
              <a:ext uri="{FF2B5EF4-FFF2-40B4-BE49-F238E27FC236}">
                <a16:creationId xmlns:a16="http://schemas.microsoft.com/office/drawing/2014/main" id="{CCB2C867-7165-AA4C-A73A-ED14D59BB006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740" y="1430216"/>
            <a:ext cx="4756470" cy="163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251;g82e7c3472f_0_151">
            <a:extLst>
              <a:ext uri="{FF2B5EF4-FFF2-40B4-BE49-F238E27FC236}">
                <a16:creationId xmlns:a16="http://schemas.microsoft.com/office/drawing/2014/main" id="{9D6BCFF0-BCF4-C94B-94C8-3FD044580F81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792" y="3551173"/>
            <a:ext cx="4700561" cy="28075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AFBFF2-81FA-8143-BAEE-03C0B6A9C8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2D17-B702-E041-BC41-9E4F7FB8B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2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8B74-EADD-3548-820D-4F55BCA7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Motivate vs Connect Awards</a:t>
            </a:r>
            <a:r>
              <a:rPr lang="es-419" dirty="0">
                <a:sym typeface="Audiowide"/>
              </a:rPr>
              <a:t> (Premio por motivar vs premio por conectar)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C78EF-C36F-EE40-AAF9-6C37E4309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>
              <a:sym typeface="Audiowide"/>
            </a:endParaRPr>
          </a:p>
          <a:p>
            <a:pPr marL="114300" lvl="0" indent="0">
              <a:buNone/>
            </a:pPr>
            <a:r>
              <a:rPr lang="es-419" dirty="0">
                <a:sym typeface="Audiowide"/>
              </a:rPr>
              <a:t>El enfoque del </a:t>
            </a:r>
            <a:r>
              <a:rPr lang="en-US" dirty="0">
                <a:sym typeface="Audiowide"/>
              </a:rPr>
              <a:t>outreach</a:t>
            </a:r>
            <a:r>
              <a:rPr lang="es-419" dirty="0">
                <a:sym typeface="Audiowide"/>
              </a:rPr>
              <a:t> (alcance)</a:t>
            </a:r>
            <a:r>
              <a:rPr lang="en-US" dirty="0">
                <a:sym typeface="Audiowide"/>
              </a:rPr>
              <a:t>:</a:t>
            </a:r>
          </a:p>
          <a:p>
            <a:pPr lvl="0"/>
            <a:endParaRPr lang="en-US" dirty="0">
              <a:sym typeface="Audiowide"/>
            </a:endParaRPr>
          </a:p>
          <a:p>
            <a:pPr marL="114300" lvl="0" indent="0" algn="ctr">
              <a:buNone/>
            </a:pPr>
            <a:r>
              <a:rPr lang="es-419" dirty="0">
                <a:sym typeface="Audiowide"/>
              </a:rPr>
              <a:t>Comunidad y FIRST </a:t>
            </a:r>
            <a:r>
              <a:rPr lang="en-US" dirty="0">
                <a:sym typeface="Audiowide"/>
              </a:rPr>
              <a:t>(</a:t>
            </a:r>
            <a:r>
              <a:rPr lang="es-419" dirty="0">
                <a:sym typeface="Audiowide"/>
              </a:rPr>
              <a:t>MOTIVAR</a:t>
            </a:r>
            <a:r>
              <a:rPr lang="en-US" dirty="0">
                <a:sym typeface="Audiowide"/>
              </a:rPr>
              <a:t>) </a:t>
            </a:r>
          </a:p>
          <a:p>
            <a:pPr marL="114300" lvl="0" indent="0" algn="ctr">
              <a:buNone/>
            </a:pPr>
            <a:r>
              <a:rPr lang="en-US" dirty="0">
                <a:sym typeface="Audiowide"/>
              </a:rPr>
              <a:t>Vs </a:t>
            </a:r>
          </a:p>
          <a:p>
            <a:pPr marL="114300" lvl="0" indent="0" algn="ctr">
              <a:buNone/>
            </a:pPr>
            <a:r>
              <a:rPr lang="es-419" dirty="0">
                <a:sym typeface="Audiowide"/>
              </a:rPr>
              <a:t>Profesional</a:t>
            </a:r>
            <a:r>
              <a:rPr lang="en-US" dirty="0">
                <a:sym typeface="Audiowide"/>
              </a:rPr>
              <a:t> (</a:t>
            </a:r>
            <a:r>
              <a:rPr lang="es-419" dirty="0">
                <a:sym typeface="Audiowide"/>
              </a:rPr>
              <a:t>CONECTAR</a:t>
            </a:r>
            <a:r>
              <a:rPr lang="en-US" dirty="0">
                <a:sym typeface="Audiowide"/>
              </a:rPr>
              <a:t>)</a:t>
            </a:r>
          </a:p>
          <a:p>
            <a:pPr marL="114300" lvl="0" indent="0" algn="ctr">
              <a:buNone/>
            </a:pPr>
            <a:endParaRPr lang="en-US" dirty="0">
              <a:sym typeface="Audiowide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21DB-19F5-E447-AF27-E8E3A206D5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97ED2-2199-AB4E-8DD1-343164F83D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0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3207-6832-5247-9C47-08E76D0B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EBDC-AC9B-7542-94BB-32904827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427514"/>
            <a:ext cx="8663940" cy="385136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s-419" sz="2800" b="1" u="sng" dirty="0">
                <a:sym typeface="Audiowide"/>
              </a:rPr>
              <a:t>Crear un balance entre los tipos de alcance</a:t>
            </a:r>
            <a:endParaRPr lang="en-US" sz="2800" b="1" u="sng" dirty="0">
              <a:sym typeface="Audiowide"/>
            </a:endParaRPr>
          </a:p>
          <a:p>
            <a:pPr marL="114300" indent="0" algn="ctr">
              <a:buNone/>
            </a:pPr>
            <a:endParaRPr lang="en-US" sz="2800" b="1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FA23F-330B-8D4E-BA6D-8DADB26F22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331F8-7E6F-614D-BBBE-0F0118241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7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Créditos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419" dirty="0"/>
              <a:t>Esta lección fue escrita por los Bionic Tigers 10464 para </a:t>
            </a:r>
            <a:r>
              <a:rPr lang="en-US" dirty="0"/>
              <a:t> FTCTutorials.com</a:t>
            </a:r>
            <a:r>
              <a:rPr lang="es-419" dirty="0"/>
              <a:t> </a:t>
            </a:r>
            <a:endParaRPr lang="en-US" dirty="0"/>
          </a:p>
          <a:p>
            <a:pPr lvl="0"/>
            <a:r>
              <a:rPr lang="es-419" dirty="0"/>
              <a:t>Puedes contactar al autor en</a:t>
            </a:r>
            <a:r>
              <a:rPr lang="en-US" dirty="0"/>
              <a:t>: </a:t>
            </a:r>
          </a:p>
          <a:p>
            <a:pPr lvl="1"/>
            <a:r>
              <a:rPr lang="es-419" dirty="0">
                <a:sym typeface="Audiowide"/>
              </a:rPr>
              <a:t>Sitio web</a:t>
            </a:r>
            <a:r>
              <a:rPr lang="en-US" dirty="0">
                <a:sym typeface="Audiowide"/>
              </a:rPr>
              <a:t>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s-419" dirty="0"/>
              <a:t>Más lecciones para FIRST Tech Challenge (Reto de tecnología de FIRST) en</a:t>
            </a:r>
            <a:r>
              <a:rPr lang="en-US" dirty="0"/>
              <a:t>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s-419" dirty="0">
                <a:solidFill>
                  <a:srgbClr val="000000"/>
                </a:solidFill>
                <a:ea typeface="Arial"/>
                <a:cs typeface="Arial"/>
              </a:rPr>
              <a:t>Este trabajo está licenciado bajo una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B9C1-B255-304E-9A26-C60FA4794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9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E402-C651-A545-8427-B8833141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Alcance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E8877-6DF3-F948-8197-4165F6AE5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14;g82cd9e6bf7_0_87">
            <a:extLst>
              <a:ext uri="{FF2B5EF4-FFF2-40B4-BE49-F238E27FC236}">
                <a16:creationId xmlns:a16="http://schemas.microsoft.com/office/drawing/2014/main" id="{D82E1B20-7AE8-CA46-94B3-DDD1ABC7CD47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80" y="2103751"/>
            <a:ext cx="7403834" cy="18819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Google Shape;115;g82cd9e6bf7_0_87">
            <a:extLst>
              <a:ext uri="{FF2B5EF4-FFF2-40B4-BE49-F238E27FC236}">
                <a16:creationId xmlns:a16="http://schemas.microsoft.com/office/drawing/2014/main" id="{AE862C70-C26A-AD4B-B71D-020ECC6ABE9D}"/>
              </a:ext>
            </a:extLst>
          </p:cNvPr>
          <p:cNvSpPr txBox="1"/>
          <p:nvPr/>
        </p:nvSpPr>
        <p:spPr>
          <a:xfrm>
            <a:off x="5743506" y="4140309"/>
            <a:ext cx="3633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Valores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fundamentales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: </a:t>
            </a:r>
            <a:r>
              <a:rPr lang="en-US" dirty="0" err="1">
                <a:latin typeface="Audiowide"/>
                <a:ea typeface="Audiowide"/>
                <a:cs typeface="Audiowide"/>
                <a:sym typeface="Audiowide"/>
              </a:rPr>
              <a:t>Impacto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es-419" dirty="0">
                <a:latin typeface="Audiowide"/>
                <a:ea typeface="Audiowide"/>
                <a:cs typeface="Audiowide"/>
                <a:sym typeface="Audiowide"/>
              </a:rPr>
              <a:t>Inclusión</a:t>
            </a:r>
            <a:r>
              <a:rPr lang="en-US" dirty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es-419" dirty="0">
                <a:latin typeface="Audiowide"/>
                <a:ea typeface="Audiowide"/>
                <a:cs typeface="Audiowide"/>
                <a:sym typeface="Audiowide"/>
              </a:rPr>
              <a:t>Diversión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C072A-89EF-5845-BF41-64C1BFB09E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9B84D-C084-9346-9653-4F6FD9AB4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B988A-869F-4749-AEF3-F4BA7EB7BE14}"/>
              </a:ext>
            </a:extLst>
          </p:cNvPr>
          <p:cNvSpPr txBox="1"/>
          <p:nvPr/>
        </p:nvSpPr>
        <p:spPr>
          <a:xfrm>
            <a:off x="1643297" y="2176620"/>
            <a:ext cx="20230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419" sz="1800" i="1" dirty="0"/>
              <a:t>Sustantivo</a:t>
            </a:r>
            <a:endParaRPr lang="en-US" sz="1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A802B-FE44-3E4F-9EB1-85B645A89ECA}"/>
              </a:ext>
            </a:extLst>
          </p:cNvPr>
          <p:cNvSpPr txBox="1"/>
          <p:nvPr/>
        </p:nvSpPr>
        <p:spPr>
          <a:xfrm>
            <a:off x="1123638" y="3385993"/>
            <a:ext cx="6444313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s-419" sz="2500" dirty="0"/>
              <a:t>El grado o longitud de alcanzar algo.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59288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F70A-360E-6D4B-9C01-8DEE797E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Audiowide"/>
              </a:rPr>
              <a:t>T</a:t>
            </a:r>
            <a:r>
              <a:rPr lang="es-419" dirty="0">
                <a:sym typeface="Audiowide"/>
              </a:rPr>
              <a:t>res principales tipos de </a:t>
            </a:r>
            <a:r>
              <a:rPr lang="en-US" dirty="0" err="1">
                <a:sym typeface="Audiowide"/>
              </a:rPr>
              <a:t>alcance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EFEEE-20B4-4A41-85EA-591053EEF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419" dirty="0">
                <a:sym typeface="Audiowide"/>
              </a:rPr>
              <a:t>Profesi</a:t>
            </a:r>
            <a:r>
              <a:rPr lang="en-US" dirty="0" err="1">
                <a:sym typeface="Audiowide"/>
              </a:rPr>
              <a:t>onal</a:t>
            </a:r>
            <a:r>
              <a:rPr lang="en-US" dirty="0">
                <a:sym typeface="Audiowide"/>
              </a:rPr>
              <a:t> – Connect</a:t>
            </a:r>
            <a:r>
              <a:rPr lang="es-419" dirty="0">
                <a:sym typeface="Audiowide"/>
              </a:rPr>
              <a:t> (Conectar)</a:t>
            </a:r>
            <a:endParaRPr lang="en-US" dirty="0">
              <a:sym typeface="Audiowide"/>
            </a:endParaRPr>
          </a:p>
          <a:p>
            <a:pPr lvl="0"/>
            <a:r>
              <a:rPr lang="en-US" dirty="0">
                <a:sym typeface="Audiowide"/>
              </a:rPr>
              <a:t>Com</a:t>
            </a:r>
            <a:r>
              <a:rPr lang="es-419" dirty="0">
                <a:sym typeface="Audiowide"/>
              </a:rPr>
              <a:t>unidad </a:t>
            </a:r>
            <a:r>
              <a:rPr lang="en-US" dirty="0">
                <a:sym typeface="Audiowide"/>
              </a:rPr>
              <a:t>– Motivate</a:t>
            </a:r>
            <a:r>
              <a:rPr lang="es-419" dirty="0">
                <a:sym typeface="Audiowide"/>
              </a:rPr>
              <a:t> (Motivar)</a:t>
            </a:r>
            <a:endParaRPr lang="en-US" dirty="0">
              <a:sym typeface="Audiowide"/>
            </a:endParaRPr>
          </a:p>
          <a:p>
            <a:pPr lvl="0"/>
            <a:r>
              <a:rPr lang="en-US" dirty="0">
                <a:sym typeface="Audiowide"/>
              </a:rPr>
              <a:t>FIRST – Motivate</a:t>
            </a:r>
            <a:r>
              <a:rPr lang="es-419" dirty="0">
                <a:sym typeface="Audiowide"/>
              </a:rPr>
              <a:t> (Motivar)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4689-2F1A-6149-80F4-17CBE913536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BF7DC-695A-4D4F-8E6B-5792FC75F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F962D-29FE-1947-B236-CA97A2B9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>
                <a:sym typeface="Audiowide"/>
              </a:rPr>
              <a:t>Definición de </a:t>
            </a:r>
            <a:r>
              <a:rPr lang="en-US" dirty="0">
                <a:sym typeface="Audiowide"/>
              </a:rPr>
              <a:t>Motivate Award</a:t>
            </a:r>
            <a:r>
              <a:rPr lang="es-419" dirty="0">
                <a:sym typeface="Audiowide"/>
              </a:rPr>
              <a:t> (premio por motivar):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0CBFF-EB5B-F04B-BB06-0901D6FF5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2088" y="1782623"/>
            <a:ext cx="2562587" cy="4917080"/>
          </a:xfrm>
        </p:spPr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  <a:r>
              <a:rPr lang="es-419" dirty="0">
                <a:sym typeface="Audiowide"/>
              </a:rPr>
              <a:t> (profesionalismo amable)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Cuaderno de ingeniería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Embajador de FIRST</a:t>
            </a:r>
            <a:endParaRPr lang="en-US" dirty="0">
              <a:sym typeface="Audiowide"/>
            </a:endParaRPr>
          </a:p>
          <a:p>
            <a:r>
              <a:rPr lang="en-US" dirty="0">
                <a:sym typeface="Audiowide"/>
              </a:rPr>
              <a:t>Outreach</a:t>
            </a:r>
          </a:p>
          <a:p>
            <a:r>
              <a:rPr lang="es-419" dirty="0">
                <a:sym typeface="Audiowide"/>
              </a:rPr>
              <a:t>Contribución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Presentación 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642D5C-FA75-3B46-869F-06F7C8AA5967}"/>
              </a:ext>
            </a:extLst>
          </p:cNvPr>
          <p:cNvGrpSpPr/>
          <p:nvPr/>
        </p:nvGrpSpPr>
        <p:grpSpPr>
          <a:xfrm>
            <a:off x="2530499" y="1782623"/>
            <a:ext cx="6622871" cy="4242553"/>
            <a:chOff x="2340528" y="1497400"/>
            <a:chExt cx="6803596" cy="4358324"/>
          </a:xfrm>
        </p:grpSpPr>
        <p:pic>
          <p:nvPicPr>
            <p:cNvPr id="4" name="Google Shape;136;g82e7c3472f_0_14">
              <a:extLst>
                <a:ext uri="{FF2B5EF4-FFF2-40B4-BE49-F238E27FC236}">
                  <a16:creationId xmlns:a16="http://schemas.microsoft.com/office/drawing/2014/main" id="{EC687B49-4571-664A-856F-2554C6F7667D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" t="1312" r="911"/>
            <a:stretch/>
          </p:blipFill>
          <p:spPr>
            <a:xfrm>
              <a:off x="2340528" y="1497400"/>
              <a:ext cx="6803596" cy="4358324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Google Shape;143;g82e7c3472f_0_14">
              <a:extLst>
                <a:ext uri="{FF2B5EF4-FFF2-40B4-BE49-F238E27FC236}">
                  <a16:creationId xmlns:a16="http://schemas.microsoft.com/office/drawing/2014/main" id="{D6242E05-66B8-8E4A-A0AE-670BE0E4B067}"/>
                </a:ext>
              </a:extLst>
            </p:cNvPr>
            <p:cNvSpPr/>
            <p:nvPr/>
          </p:nvSpPr>
          <p:spPr>
            <a:xfrm>
              <a:off x="2427513" y="1692576"/>
              <a:ext cx="3264511" cy="1900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/>
            </a:p>
          </p:txBody>
        </p:sp>
      </p:grpSp>
      <p:sp>
        <p:nvSpPr>
          <p:cNvPr id="6" name="Google Shape;144;g82e7c3472f_0_14">
            <a:extLst>
              <a:ext uri="{FF2B5EF4-FFF2-40B4-BE49-F238E27FC236}">
                <a16:creationId xmlns:a16="http://schemas.microsoft.com/office/drawing/2014/main" id="{6ABEBE55-3757-D34F-8CAC-3E4889990108}"/>
              </a:ext>
            </a:extLst>
          </p:cNvPr>
          <p:cNvSpPr txBox="1"/>
          <p:nvPr/>
        </p:nvSpPr>
        <p:spPr>
          <a:xfrm>
            <a:off x="2757728" y="2089526"/>
            <a:ext cx="2974200" cy="3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b="1" dirty="0">
                <a:latin typeface="EB Garamond"/>
                <a:ea typeface="EB Garamond"/>
                <a:cs typeface="EB Garamond"/>
                <a:sym typeface="EB Garamond"/>
              </a:rPr>
              <a:t>Este equipo acepta la cultura de FIRST y enseña claramente lo que significa ser un equipo</a:t>
            </a:r>
            <a:r>
              <a:rPr lang="en-US" b="1" dirty="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s-419" b="1" dirty="0">
                <a:latin typeface="EB Garamond"/>
                <a:ea typeface="EB Garamond"/>
                <a:cs typeface="EB Garamond"/>
                <a:sym typeface="EB Garamond"/>
              </a:rPr>
              <a:t>Este premio juzgado premia al equipo que representa la esencia de la competencia de FIRST Tech Challenge (Reto de Tecnología de FIRST) a través de la construcción del equipo, espíritu del equipo y el entusiasmo mostrado.</a:t>
            </a:r>
            <a:r>
              <a:rPr lang="es-419" b="1" i="1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s-419" b="1" dirty="0">
                <a:latin typeface="EB Garamond"/>
                <a:ea typeface="EB Garamond"/>
                <a:cs typeface="EB Garamond"/>
                <a:sym typeface="EB Garamond"/>
              </a:rPr>
              <a:t>Este es un equipo que hace un desempeño colectivo para dar a conocer a FIRST en su escuela y comunidad y motiva a otros a aceptar la cultura de FIRST.</a:t>
            </a:r>
            <a:endParaRPr b="1" i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145;g82e7c3472f_0_14">
            <a:extLst>
              <a:ext uri="{FF2B5EF4-FFF2-40B4-BE49-F238E27FC236}">
                <a16:creationId xmlns:a16="http://schemas.microsoft.com/office/drawing/2014/main" id="{AE71676E-DEF7-B54A-BD6B-32669D684DF9}"/>
              </a:ext>
            </a:extLst>
          </p:cNvPr>
          <p:cNvSpPr/>
          <p:nvPr/>
        </p:nvSpPr>
        <p:spPr>
          <a:xfrm>
            <a:off x="2566626" y="1495551"/>
            <a:ext cx="6577374" cy="470700"/>
          </a:xfrm>
          <a:prstGeom prst="rect">
            <a:avLst/>
          </a:prstGeom>
          <a:solidFill>
            <a:srgbClr val="F46524"/>
          </a:solidFill>
          <a:ln w="9525" cap="flat" cmpd="sng">
            <a:solidFill>
              <a:srgbClr val="F465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Motivate Award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8B57C-0D9E-E24E-A03D-4BBBAA6DF1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698A52-9A0B-1845-B1AA-9CE4B60B9F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B2BE0-2960-B14E-9E28-6A9EC6A3701E}"/>
              </a:ext>
            </a:extLst>
          </p:cNvPr>
          <p:cNvSpPr txBox="1"/>
          <p:nvPr/>
        </p:nvSpPr>
        <p:spPr>
          <a:xfrm>
            <a:off x="5874483" y="1972615"/>
            <a:ext cx="3278887" cy="39980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s-419" sz="940" dirty="0"/>
              <a:t> Criterios requeridos para el Motivate Award: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419" sz="940" dirty="0"/>
              <a:t>Equipo muestra respeto y Gracious Professionalism (profesionalismo amable) a todos los que se encuentra en un evento FIRST Tech Challenge.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419" sz="940" dirty="0"/>
              <a:t>Equipo debe de presentar un cuaderno de ingeniería. El cuaderno de ingeniería debe incluir un plan que identifica sus futuras metas y los pasos que tomarán para alcanzar esas metas. El plan podría incluir metas de donaciones, metas de sustentabilidad, cronogramas, alcance y metas de servicio social.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419" sz="940" dirty="0"/>
              <a:t>El equipo es un embajador para programas de FIRST.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419" sz="940" dirty="0"/>
              <a:t>Equipo muestra claramente el rectlutiamiento exitoso de nuevos equipos, mentores, tutores y voluntarios que no estaban activos en la comunidad de STEM.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s-419" sz="940" dirty="0"/>
              <a:t>Equipo puede explicar las contribuciones individuales de cada miembro del equipo y cómo estás aplican al desempeño total del equipo.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419" sz="940" dirty="0"/>
          </a:p>
          <a:p>
            <a:pPr lvl="1"/>
            <a:r>
              <a:rPr lang="es-419" sz="940" dirty="0"/>
              <a:t>Criterios altamente recomendados para el Motivate Award: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s-419" sz="940" dirty="0"/>
              <a:t>Todos los miembros del equipo toman parte en la presentación e interactúan activamente con los jueces.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s-419" sz="940" dirty="0"/>
              <a:t>Equipo enseña un acercamiiento creativo hacia materiales que promocionan su equipo y FIRST.</a:t>
            </a:r>
          </a:p>
        </p:txBody>
      </p:sp>
    </p:spTree>
    <p:extLst>
      <p:ext uri="{BB962C8B-B14F-4D97-AF65-F5344CB8AC3E}">
        <p14:creationId xmlns:p14="http://schemas.microsoft.com/office/powerpoint/2010/main" val="385309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96C6-AF4E-D647-BFC1-67BF1F2C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Woodie Flowers, </a:t>
            </a:r>
            <a:r>
              <a:rPr lang="es-419" dirty="0">
                <a:sym typeface="Audiowide"/>
              </a:rPr>
              <a:t>distinguido tutor para FIRST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D3B4CF-3320-0B4B-8DB5-E2FDE269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2338" y="1249680"/>
            <a:ext cx="5830682" cy="5029199"/>
          </a:xfrm>
        </p:spPr>
        <p:txBody>
          <a:bodyPr/>
          <a:lstStyle/>
          <a:p>
            <a:r>
              <a:rPr lang="es-419" dirty="0">
                <a:sym typeface="Audiowide"/>
              </a:rPr>
              <a:t>Los Equipos muestran respeto y profesionalismo amable hacia todos con los que se encuentran en el evento de FIRST Tech Challenge.</a:t>
            </a:r>
          </a:p>
          <a:p>
            <a:r>
              <a:rPr lang="es-419" dirty="0">
                <a:sym typeface="Audiowide"/>
              </a:rPr>
              <a:t>Qué es </a:t>
            </a:r>
            <a:r>
              <a:rPr lang="en-US" dirty="0">
                <a:sym typeface="Audiowide"/>
              </a:rPr>
              <a:t>Gracious </a:t>
            </a:r>
            <a:r>
              <a:rPr lang="es-419" dirty="0">
                <a:sym typeface="Audiowide"/>
              </a:rPr>
              <a:t>Professionalism (Profesionalismo amable)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Entender que esto es una experiencia de la que se puede aprender para todos y apoyándose el uno al otro.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Qué significa “todos”</a:t>
            </a:r>
            <a:r>
              <a:rPr lang="en-US" dirty="0">
                <a:sym typeface="Audiowide"/>
              </a:rPr>
              <a:t>?</a:t>
            </a:r>
          </a:p>
          <a:p>
            <a:pPr lvl="0"/>
            <a:r>
              <a:rPr lang="es-419" dirty="0">
                <a:sym typeface="Audiowide"/>
              </a:rPr>
              <a:t>La idea es que</a:t>
            </a:r>
            <a:r>
              <a:rPr lang="en-US" dirty="0">
                <a:sym typeface="Audiowide"/>
              </a:rPr>
              <a:t>:</a:t>
            </a:r>
          </a:p>
          <a:p>
            <a:pPr lvl="1"/>
            <a:r>
              <a:rPr lang="es-419" dirty="0">
                <a:sym typeface="Audiowide"/>
              </a:rPr>
              <a:t>Cada equipo contra el juego, no un equipo contra el otro.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Apoyarse y ayudarse el uno al otro.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4" name="Google Shape;154;g82e7c3472f_0_32">
            <a:extLst>
              <a:ext uri="{FF2B5EF4-FFF2-40B4-BE49-F238E27FC236}">
                <a16:creationId xmlns:a16="http://schemas.microsoft.com/office/drawing/2014/main" id="{0383C73F-2A1A-8444-B287-0B9F6C9AD812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263" y="1327059"/>
            <a:ext cx="2933075" cy="51624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334B2-2D31-B641-8F19-333FDDEF24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27B6A-F775-7F4F-A0D1-4DFE9B970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E77B37-700C-7340-9354-2B7EC404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Motivate Award </a:t>
            </a:r>
            <a:r>
              <a:rPr lang="es-419" dirty="0"/>
              <a:t>(Premio por motivar) criterios: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C4C00-55C7-2B4E-A7C4-B8260B0D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368834" cy="5029199"/>
          </a:xfrm>
        </p:spPr>
        <p:txBody>
          <a:bodyPr>
            <a:normAutofit/>
          </a:bodyPr>
          <a:lstStyle/>
          <a:p>
            <a:pPr lvl="0"/>
            <a:r>
              <a:rPr lang="es-419" dirty="0">
                <a:sym typeface="Audiowide"/>
              </a:rPr>
              <a:t>Los equipos deben de presentar su cuaderno de ingeniería</a:t>
            </a:r>
            <a:r>
              <a:rPr lang="en-US" dirty="0">
                <a:sym typeface="Audiowide"/>
              </a:rPr>
              <a:t>. </a:t>
            </a:r>
          </a:p>
          <a:p>
            <a:pPr lvl="1"/>
            <a:r>
              <a:rPr lang="es-419" dirty="0">
                <a:sym typeface="Audiowide"/>
              </a:rPr>
              <a:t>Documentación clara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Incluir material visual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Incluir graficas</a:t>
            </a:r>
            <a:endParaRPr lang="en-US" dirty="0">
              <a:sym typeface="Audiowide"/>
            </a:endParaRPr>
          </a:p>
          <a:p>
            <a:pPr lvl="0"/>
            <a:r>
              <a:rPr lang="es-419" dirty="0">
                <a:sym typeface="Audiowide"/>
              </a:rPr>
              <a:t>El cuaderno de ingeniería debe de incluir un plan de negocios o estratégico que identifique sus metas a futuro y los pasos que van a tomar para lograr alcanzar esas metas.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El plan podría incluir metas de donaciones, metas de sustentabilidad, cronogramas, lo que desean alcanzar y metas de servicio social.</a:t>
            </a:r>
            <a:endParaRPr lang="en-US" dirty="0">
              <a:sym typeface="Audiowide"/>
            </a:endParaRPr>
          </a:p>
          <a:p>
            <a:endParaRPr lang="en-US" dirty="0"/>
          </a:p>
        </p:txBody>
      </p:sp>
      <p:pic>
        <p:nvPicPr>
          <p:cNvPr id="4" name="Google Shape;163;g82e7c3472f_0_44">
            <a:extLst>
              <a:ext uri="{FF2B5EF4-FFF2-40B4-BE49-F238E27FC236}">
                <a16:creationId xmlns:a16="http://schemas.microsoft.com/office/drawing/2014/main" id="{B84F49F2-5509-CA41-AFB0-AEE3F7B0A3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7682" y="1237813"/>
            <a:ext cx="3031768" cy="468420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FD1AED-EA39-654E-84AB-8E007D698D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14164-63E7-F54E-B7B5-28EDA2382A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8027-DF9B-6D47-8E07-BFE2E05F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ym typeface="Audiowide"/>
              </a:rPr>
              <a:t>Ejemplos de</a:t>
            </a:r>
            <a:r>
              <a:rPr lang="en-US" dirty="0">
                <a:sym typeface="Audiowide"/>
              </a:rPr>
              <a:t> Outreach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7F0424-793D-2047-AF6D-B69615E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170;g82e7c3472f_0_50">
            <a:extLst>
              <a:ext uri="{FF2B5EF4-FFF2-40B4-BE49-F238E27FC236}">
                <a16:creationId xmlns:a16="http://schemas.microsoft.com/office/drawing/2014/main" id="{07347E78-4537-064E-BD27-E15E561D69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43775" y="1391200"/>
            <a:ext cx="2820200" cy="3845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1;g82e7c3472f_0_50">
            <a:extLst>
              <a:ext uri="{FF2B5EF4-FFF2-40B4-BE49-F238E27FC236}">
                <a16:creationId xmlns:a16="http://schemas.microsoft.com/office/drawing/2014/main" id="{47B39CAF-43AE-054E-A403-79D9C563B41D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75" y="1938050"/>
            <a:ext cx="5429077" cy="2518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4E29E-361C-8846-A98A-DD1D822B11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18DFA-27F5-7F48-9919-6A394F391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76EA-B345-604C-9D17-5A89A73C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ym typeface="Audiowide"/>
              </a:rPr>
              <a:t>Equipo como embajador para </a:t>
            </a:r>
            <a:r>
              <a:rPr lang="en-US" dirty="0">
                <a:sym typeface="Audiowide"/>
              </a:rPr>
              <a:t>FIRST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648B-9CB3-154C-BF31-196F55E8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716023" cy="5029199"/>
          </a:xfrm>
        </p:spPr>
        <p:txBody>
          <a:bodyPr>
            <a:normAutofit/>
          </a:bodyPr>
          <a:lstStyle/>
          <a:p>
            <a:r>
              <a:rPr lang="es-419" dirty="0">
                <a:sym typeface="Audiowide"/>
              </a:rPr>
              <a:t>Un embajador significa estar entre tu comunidad y Robotica de FIRST</a:t>
            </a:r>
            <a:endParaRPr lang="en-US" dirty="0">
              <a:sym typeface="Audiowide"/>
            </a:endParaRPr>
          </a:p>
          <a:p>
            <a:r>
              <a:rPr lang="en-US" dirty="0">
                <a:sym typeface="Audiowide"/>
              </a:rPr>
              <a:t>P</a:t>
            </a:r>
            <a:r>
              <a:rPr lang="es-419" dirty="0">
                <a:sym typeface="Audiowide"/>
              </a:rPr>
              <a:t>resencia en tu comunidad 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Hazlo llamativo 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Comparte tu pasión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Ejemplo: Nos comunicamos constantemente con la facultad de nuestra escuela para compartir que tan activos somos.</a:t>
            </a:r>
            <a:endParaRPr lang="en-US" dirty="0">
              <a:sym typeface="Audiowide"/>
            </a:endParaRPr>
          </a:p>
        </p:txBody>
      </p:sp>
      <p:pic>
        <p:nvPicPr>
          <p:cNvPr id="6" name="Google Shape;178;g82e7c3472f_0_56">
            <a:extLst>
              <a:ext uri="{FF2B5EF4-FFF2-40B4-BE49-F238E27FC236}">
                <a16:creationId xmlns:a16="http://schemas.microsoft.com/office/drawing/2014/main" id="{6C881697-C77F-D348-AB81-B0EEAB27EE6C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7" name="Google Shape;179;g82e7c3472f_0_56">
            <a:extLst>
              <a:ext uri="{FF2B5EF4-FFF2-40B4-BE49-F238E27FC236}">
                <a16:creationId xmlns:a16="http://schemas.microsoft.com/office/drawing/2014/main" id="{F6C22058-DD18-C041-9DEC-6CD5997263C0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8" name="Google Shape;180;g82e7c3472f_0_56">
            <a:extLst>
              <a:ext uri="{FF2B5EF4-FFF2-40B4-BE49-F238E27FC236}">
                <a16:creationId xmlns:a16="http://schemas.microsoft.com/office/drawing/2014/main" id="{3FB7A56D-794C-FB4C-AB87-3D3D741C2187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F82C27-566A-6940-B2D0-F517B25CB9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51FEFC-62D5-4944-983E-9DE625716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CA15-66A5-8D47-BB62-0CF1E196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>
                <a:sym typeface="Audiowide"/>
              </a:rPr>
              <a:t>Cantidad y calidad de </a:t>
            </a:r>
            <a:r>
              <a:rPr lang="en-US" dirty="0">
                <a:sym typeface="Audiowide"/>
              </a:rPr>
              <a:t>Outreach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8E9FB-1B47-F747-9620-A2735345C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66104" cy="5029199"/>
          </a:xfrm>
        </p:spPr>
        <p:txBody>
          <a:bodyPr/>
          <a:lstStyle/>
          <a:p>
            <a:r>
              <a:rPr lang="es-419" dirty="0">
                <a:sym typeface="Audiowide"/>
              </a:rPr>
              <a:t>Cantidad de</a:t>
            </a:r>
            <a:r>
              <a:rPr lang="en-US" dirty="0">
                <a:sym typeface="Audiowide"/>
              </a:rPr>
              <a:t> Outreach</a:t>
            </a:r>
            <a:r>
              <a:rPr lang="es-419" dirty="0">
                <a:sym typeface="Audiowide"/>
              </a:rPr>
              <a:t> (alcance)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Horas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Demos</a:t>
            </a:r>
          </a:p>
          <a:p>
            <a:pPr lvl="2"/>
            <a:r>
              <a:rPr lang="es-419" dirty="0">
                <a:sym typeface="Audiowide"/>
              </a:rPr>
              <a:t>Librería</a:t>
            </a:r>
            <a:endParaRPr lang="en-US" dirty="0">
              <a:sym typeface="Audiowide"/>
            </a:endParaRPr>
          </a:p>
          <a:p>
            <a:pPr lvl="2"/>
            <a:r>
              <a:rPr lang="es-419" dirty="0">
                <a:sym typeface="Audiowide"/>
              </a:rPr>
              <a:t>Escuelas más jóvenes</a:t>
            </a:r>
            <a:endParaRPr lang="en-US" dirty="0">
              <a:sym typeface="Audiowide"/>
            </a:endParaRPr>
          </a:p>
          <a:p>
            <a:pPr lvl="2"/>
            <a:r>
              <a:rPr lang="es-419" dirty="0">
                <a:sym typeface="Audiowide"/>
              </a:rPr>
              <a:t>Museos</a:t>
            </a:r>
            <a:endParaRPr lang="en-US" dirty="0">
              <a:sym typeface="Audiowide"/>
            </a:endParaRPr>
          </a:p>
          <a:p>
            <a:r>
              <a:rPr lang="es-419" dirty="0">
                <a:sym typeface="Audiowide"/>
              </a:rPr>
              <a:t>Calidad de</a:t>
            </a:r>
            <a:r>
              <a:rPr lang="en-US" dirty="0">
                <a:sym typeface="Audiowide"/>
              </a:rPr>
              <a:t> Outreach</a:t>
            </a:r>
            <a:r>
              <a:rPr lang="es-419" dirty="0">
                <a:sym typeface="Audiowide"/>
              </a:rPr>
              <a:t> (alcance)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Tener un propósito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Tener variedad</a:t>
            </a:r>
            <a:endParaRPr lang="en-US" dirty="0">
              <a:sym typeface="Audiowide"/>
            </a:endParaRPr>
          </a:p>
          <a:p>
            <a:pPr lvl="1"/>
            <a:r>
              <a:rPr lang="es-419" dirty="0">
                <a:sym typeface="Audiowide"/>
              </a:rPr>
              <a:t>Enseñar pasión por esto en presentación </a:t>
            </a:r>
            <a:endParaRPr lang="en-US" dirty="0">
              <a:sym typeface="Audiowide"/>
            </a:endParaRPr>
          </a:p>
        </p:txBody>
      </p:sp>
      <p:pic>
        <p:nvPicPr>
          <p:cNvPr id="4" name="Google Shape;178;g82e7c3472f_0_56">
            <a:extLst>
              <a:ext uri="{FF2B5EF4-FFF2-40B4-BE49-F238E27FC236}">
                <a16:creationId xmlns:a16="http://schemas.microsoft.com/office/drawing/2014/main" id="{54ED324D-1244-DC4A-96C8-6FC5DD9CD72C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103" y="1714031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5" name="Google Shape;179;g82e7c3472f_0_56">
            <a:extLst>
              <a:ext uri="{FF2B5EF4-FFF2-40B4-BE49-F238E27FC236}">
                <a16:creationId xmlns:a16="http://schemas.microsoft.com/office/drawing/2014/main" id="{DEF711CB-6A14-FE4B-884B-CACD7F1BC934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16" y="1432106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6" name="Google Shape;180;g82e7c3472f_0_56">
            <a:extLst>
              <a:ext uri="{FF2B5EF4-FFF2-40B4-BE49-F238E27FC236}">
                <a16:creationId xmlns:a16="http://schemas.microsoft.com/office/drawing/2014/main" id="{85ADE5E1-9B95-454D-A92E-211E9BDC898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028" y="3917382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A71EDF-C163-6548-9699-2D42514F80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CD7AE0-9358-CC4B-B91D-442C7A6EDF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108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1475</Words>
  <Application>Microsoft Macintosh PowerPoint</Application>
  <PresentationFormat>On-screen Show (4:3)</PresentationFormat>
  <Paragraphs>178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Helvetica Neue</vt:lpstr>
      <vt:lpstr>Audiowide</vt:lpstr>
      <vt:lpstr>Century Gothic</vt:lpstr>
      <vt:lpstr>Abril Fatface</vt:lpstr>
      <vt:lpstr>EB Garamond</vt:lpstr>
      <vt:lpstr>Calibri</vt:lpstr>
      <vt:lpstr>BrushVTI</vt:lpstr>
      <vt:lpstr>Premios de alcance</vt:lpstr>
      <vt:lpstr>Alcance</vt:lpstr>
      <vt:lpstr>Tres principales tipos de alcance</vt:lpstr>
      <vt:lpstr>Definición de Motivate Award (premio por motivar):</vt:lpstr>
      <vt:lpstr>Woodie Flowers, distinguido tutor para FIRST</vt:lpstr>
      <vt:lpstr>Motivate Award (Premio por motivar) criterios:</vt:lpstr>
      <vt:lpstr>Ejemplos de Outreach</vt:lpstr>
      <vt:lpstr>Equipo como embajador para FIRST</vt:lpstr>
      <vt:lpstr>Cantidad y calidad de Outreach</vt:lpstr>
      <vt:lpstr>Crecimiento en equipo</vt:lpstr>
      <vt:lpstr>Tener una estructura del equipo clara</vt:lpstr>
      <vt:lpstr>Definición de Connect Award (Premio  por conexión)</vt:lpstr>
      <vt:lpstr>Criterios de Connect Award (Premio por conectar)</vt:lpstr>
      <vt:lpstr>Comprometer a la comunidad de ingeniería</vt:lpstr>
      <vt:lpstr>Motivate vs Connect Awards (Premio por motivar vs premio por conectar)</vt:lpstr>
      <vt:lpstr>Resumen</vt:lpstr>
      <vt:lpstr>Créditos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Outreach Awards</dc:title>
  <dc:creator>Srinivasan Seshan</dc:creator>
  <cp:lastModifiedBy>Adriana Lorena Avitia Palma</cp:lastModifiedBy>
  <cp:revision>14</cp:revision>
  <dcterms:created xsi:type="dcterms:W3CDTF">2020-03-03T17:05:41Z</dcterms:created>
  <dcterms:modified xsi:type="dcterms:W3CDTF">2020-04-14T04:04:57Z</dcterms:modified>
</cp:coreProperties>
</file>